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34B77-6F57-64DE-D8FB-985530DDFC4E}" v="6" dt="2023-02-14T11:15:16.070"/>
    <p1510:client id="{7DB21DAC-3CCB-4737-A6F6-2649FC5F418C}" v="1" dt="2023-02-07T14:45:01.709"/>
    <p1510:client id="{A82542E8-99FA-4227-D6D2-E6B863E10E26}" v="247" dt="2023-02-09T14:50:41.349"/>
    <p1510:client id="{D5E09553-671E-3A37-99A5-487773E11733}" v="144" dt="2023-02-13T21:39:39.837"/>
  </p1510:revLst>
</p1510:revInfo>
</file>

<file path=ppt/tableStyles.xml><?xml version="1.0" encoding="utf-8"?>
<a:tblStyleLst xmlns:a="http://schemas.openxmlformats.org/drawingml/2006/main" def="{D0ACC152-9E05-4AFE-8A84-BD1C25F30C64}">
  <a:tblStyle styleId="{D0ACC152-9E05-4AFE-8A84-BD1C25F30C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f081ebdb2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f081ebdb2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64b5d68d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64b5d68d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64b5d68d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64b5d68d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64b5d68d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764b5d68d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bebd02efa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bebd02efa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bebd02efa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bebd02efa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c77cb87bf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c77cb87bf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77cb87bf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c77cb87bf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77cb87bf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c77cb87bf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addcdb0e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addcdb0e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391b55aa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c391b55aa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addcdb0e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addcdb0e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af56dd24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af56dd24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af56dd24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af56dd24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af56dd24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af56dd24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af56dd24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af56dd24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391b55aa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c391b55aa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f081ebd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f081ebd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391b55aa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c391b55aa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c391b55a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c391b55a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391b55aa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c391b55aa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77cb87b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c77cb87bf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43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f081ebd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f081ebd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u1-npsBY8sw?feature=oembed" TargetMode="Externa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Lh2wyoOkBnc?feature=oembed" TargetMode="Externa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417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634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video" Target="https://www.youtube.com/embed/M6Uv2B5XsS0?feature=oembed" TargetMode="External"/><Relationship Id="rId7" Type="http://schemas.openxmlformats.org/officeDocument/2006/relationships/image" Target="../media/image13.jpeg"/><Relationship Id="rId2" Type="http://schemas.openxmlformats.org/officeDocument/2006/relationships/video" Target="https://www.youtube.com/embed/g54lGquzb1U?feature=oembed" TargetMode="External"/><Relationship Id="rId1" Type="http://schemas.openxmlformats.org/officeDocument/2006/relationships/video" Target="https://www.youtube.com/embed/bDCS9uYxDRY?feature=oembed" TargetMode="Externa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6.jpeg"/><Relationship Id="rId4" Type="http://schemas.openxmlformats.org/officeDocument/2006/relationships/video" Target="https://www.youtube.com/embed/UcH7l4qhizk?feature=oembed" TargetMode="External"/><Relationship Id="rId9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NmzKSUd_uU?feature=oembed" TargetMode="Externa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51850" y="1578400"/>
            <a:ext cx="53028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AI for StarCraft II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Patryk Steckel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MoveToBeacon</a:t>
            </a:r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1"/>
          </p:nvPr>
        </p:nvSpPr>
        <p:spPr>
          <a:xfrm>
            <a:off x="1297500" y="1035128"/>
            <a:ext cx="7038900" cy="393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en" dirty="0"/>
              <a:t>The unit has to reach the target. Then the target changes its position. 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Environment: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Observation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Position of the unit and the target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4 numbers [0.0, 1.0]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Action</a:t>
            </a:r>
            <a:endParaRPr dirty="0"/>
          </a:p>
          <a:p>
            <a:pPr lvl="1"/>
            <a:r>
              <a:rPr lang="en" dirty="0"/>
              <a:t>Where the unit must go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2 numbers [0.0, 1.0]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Reward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1 every time the unit reaches the target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End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2 minutes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MoveToBeacon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body" idx="1"/>
          </p:nvPr>
        </p:nvSpPr>
        <p:spPr>
          <a:xfrm>
            <a:off x="1297881" y="925318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Trained agent</a:t>
            </a:r>
            <a:endParaRPr/>
          </a:p>
        </p:txBody>
      </p:sp>
      <p:pic>
        <p:nvPicPr>
          <p:cNvPr id="2" name="Online Media 1" title="MoveToBeacon   agent">
            <a:hlinkClick r:id="" action="ppaction://media"/>
            <a:extLst>
              <a:ext uri="{FF2B5EF4-FFF2-40B4-BE49-F238E27FC236}">
                <a16:creationId xmlns:a16="http://schemas.microsoft.com/office/drawing/2014/main" id="{089363A7-4D0F-CE05-7DF5-789D226763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36139" y="1409275"/>
            <a:ext cx="4845347" cy="3636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MoveToBeacon</a:t>
            </a: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1297500" y="892141"/>
            <a:ext cx="7038900" cy="573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Algorithm: Target position =&gt; Action</a:t>
            </a:r>
            <a:endParaRPr/>
          </a:p>
        </p:txBody>
      </p:sp>
      <p:pic>
        <p:nvPicPr>
          <p:cNvPr id="2" name="Online Media 1" title="MoveToBeacon   algorithm">
            <a:hlinkClick r:id="" action="ppaction://media"/>
            <a:extLst>
              <a:ext uri="{FF2B5EF4-FFF2-40B4-BE49-F238E27FC236}">
                <a16:creationId xmlns:a16="http://schemas.microsoft.com/office/drawing/2014/main" id="{A54F2172-BFCB-24A6-2432-A9EAB540BD7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88689" y="1399569"/>
            <a:ext cx="4892925" cy="36684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MoveToBeacon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1297500" y="944095"/>
            <a:ext cx="3075732" cy="986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218" name="Google Shape;218;p24"/>
          <p:cNvGraphicFramePr/>
          <p:nvPr>
            <p:extLst>
              <p:ext uri="{D42A27DB-BD31-4B8C-83A1-F6EECF244321}">
                <p14:modId xmlns:p14="http://schemas.microsoft.com/office/powerpoint/2010/main" val="295783233"/>
              </p:ext>
            </p:extLst>
          </p:nvPr>
        </p:nvGraphicFramePr>
        <p:xfrm>
          <a:off x="3195150" y="2168040"/>
          <a:ext cx="2049198" cy="1592200"/>
        </p:xfrm>
        <a:graphic>
          <a:graphicData uri="http://schemas.openxmlformats.org/drawingml/2006/table">
            <a:tbl>
              <a:tblPr>
                <a:noFill/>
                <a:tableStyleId>{D0ACC152-9E05-4AFE-8A84-BD1C25F30C64}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Random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&lt;1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Trained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24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Algorithm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25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AlphaStar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26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MoveToBeacon</a:t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25" y="917675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1346346" y="991165"/>
            <a:ext cx="3678284" cy="669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Reward structure</a:t>
            </a:r>
            <a:endParaRPr/>
          </a:p>
        </p:txBody>
      </p:sp>
      <p:sp>
        <p:nvSpPr>
          <p:cNvPr id="226" name="Google Shape;226;p25"/>
          <p:cNvSpPr txBox="1"/>
          <p:nvPr/>
        </p:nvSpPr>
        <p:spPr>
          <a:xfrm>
            <a:off x="2081775" y="3607775"/>
            <a:ext cx="6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1986675" y="3793025"/>
            <a:ext cx="79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4031925" y="3705275"/>
            <a:ext cx="12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5665150" y="2823050"/>
            <a:ext cx="159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Valid destination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game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300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Small map</a:t>
            </a:r>
            <a:endParaRPr dirty="0"/>
          </a:p>
          <a:p>
            <a:r>
              <a:rPr lang="en" dirty="0"/>
              <a:t>Agent </a:t>
            </a:r>
          </a:p>
          <a:p>
            <a:pPr lvl="1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" dirty="0"/>
              <a:t>Race: Terran</a:t>
            </a:r>
            <a:endParaRPr dirty="0"/>
          </a:p>
          <a:p>
            <a:r>
              <a:rPr lang="en" dirty="0"/>
              <a:t>Enemy</a:t>
            </a:r>
          </a:p>
          <a:p>
            <a:pPr lvl="1">
              <a:lnSpc>
                <a:spcPct val="114999"/>
              </a:lnSpc>
              <a:buSzPts val="1300"/>
            </a:pPr>
            <a:r>
              <a:rPr lang="en" dirty="0"/>
              <a:t>Race: Random</a:t>
            </a:r>
            <a:endParaRPr lang="en"/>
          </a:p>
          <a:p>
            <a:pPr lvl="1">
              <a:lnSpc>
                <a:spcPct val="114999"/>
              </a:lnSpc>
              <a:buSzPts val="1300"/>
            </a:pPr>
            <a:r>
              <a:rPr lang="en" dirty="0"/>
              <a:t>Difficulty: varies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Steps: 5k</a:t>
            </a:r>
            <a:endParaRPr dirty="0"/>
          </a:p>
          <a:p>
            <a:pPr lvl="1">
              <a:lnSpc>
                <a:spcPct val="114999"/>
              </a:lnSpc>
            </a:pPr>
            <a:r>
              <a:rPr lang="en" dirty="0"/>
              <a:t>Can be shorter if win/lose</a:t>
            </a:r>
          </a:p>
          <a:p>
            <a:pPr indent="0">
              <a:spcBef>
                <a:spcPts val="1200"/>
              </a:spcBef>
              <a:spcAft>
                <a:spcPts val="1200"/>
              </a:spcAft>
              <a:buNone/>
            </a:pPr>
            <a:endParaRPr lang="en-US"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800" y="1418725"/>
            <a:ext cx="5254400" cy="297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</a:t>
            </a: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6021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"/>
              <a:t>Discrete action space 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of 16 actions: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BUILD_MARINE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BUILD_SCV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BUILD_SUPPLY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BUILD_BARRACKS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BUILD_CC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ATTACK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STOP_ARMY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RETREAT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GATHER_ARMY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NOTHING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BUILD_REFINERY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BUILD_ENGINEERING_BAY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RESEARCH_INFANTRY_WEAPONS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RESEARCH_INFANTRY_ARMOR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BUILD_FACTORY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BUILD_ARMORY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i="1"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442" y="321198"/>
            <a:ext cx="4704038" cy="264695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4797023" y="3055875"/>
            <a:ext cx="40368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Much simpler decisions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Many less actions to choose from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source and target for the action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Agent cannot play the game to the full potential</a:t>
            </a:r>
          </a:p>
          <a:p>
            <a:pPr marL="457200" indent="-317500">
              <a:buClr>
                <a:schemeClr val="l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Sequences = Actions ^ Steps </a:t>
            </a:r>
            <a:b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</a:rPr>
            </a:b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= 16 ^ 5000 = ~ 3.9 * 10 ^ 6020</a:t>
            </a:r>
          </a:p>
          <a:p>
            <a:pPr marL="457200" indent="-317500">
              <a:buClr>
                <a:schemeClr val="lt1"/>
              </a:buClr>
              <a:buSzPts val="1400"/>
              <a:buFont typeface="Lato"/>
              <a:buChar char="●"/>
            </a:pPr>
            <a:endParaRPr lang="en" dirty="0">
              <a:solidFill>
                <a:schemeClr val="lt1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masking</a:t>
            </a: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4855200" cy="30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Actions can be not doable for given state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Not enough resources</a:t>
            </a:r>
            <a:endParaRPr dirty="0"/>
          </a:p>
          <a:p>
            <a:pPr lvl="1">
              <a:lnSpc>
                <a:spcPct val="114999"/>
              </a:lnSpc>
            </a:pPr>
            <a:r>
              <a:rPr lang="en" dirty="0"/>
              <a:t>No required building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No idle building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No army to command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Invalid actions are masked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Probability of taking a masked action is 0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Simplifies exploration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Is differentiable - backpropagation can be done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Doesn’t need to be learned (as opposed to negative reward)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https://arxiv.org/abs/2006.14171</a:t>
            </a:r>
            <a:endParaRPr dirty="0">
              <a:solidFill>
                <a:schemeClr val="hlink"/>
              </a:solidFill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6152700" y="1567550"/>
            <a:ext cx="2720400" cy="1772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6177075" y="1567550"/>
            <a:ext cx="2749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 Minerals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build?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SCV	[50m]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Marine [50m]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Supply Depot [100m]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lang="en" strike="sng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Barracks [150m]</a:t>
            </a:r>
            <a:endParaRPr strike="sng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lang="en" strike="sng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Command Center [400m]</a:t>
            </a:r>
            <a:endParaRPr strike="sng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</a:t>
            </a: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1"/>
          </p:nvPr>
        </p:nvSpPr>
        <p:spPr>
          <a:xfrm>
            <a:off x="1297500" y="1070775"/>
            <a:ext cx="3314570" cy="3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29257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Game state features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MINERALS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SUPPLY_TAKEN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SUPPLY_ALL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SUPPLY_FREE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SCV_COUNT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TIME_STEP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SUPPLY_DEPOT_COUNT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PRODUCTION_BUILDING_COUNT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IS_BARRACKS_BUILDING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MILITARY_COUNT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CC_STARTED_BUILDING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CC_BUILT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ENEMY_RACE_TERRAN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ENEMY_RACE_ZERG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ENEMY_RACE_PROTOSS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ENEMY_PROXIMITY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REFINERY_COUNT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IS_REFINERY_BUILDING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ENGINEERING_BAY_COUNT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IS_ENGINEERING_BAY_BUILDING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INFANTRY_WEAPONS_COMPLETED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ARMORY_COUNT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FACTORY_COUNT</a:t>
            </a:r>
            <a:endParaRPr/>
          </a:p>
          <a:p>
            <a:pPr marL="914400" lvl="1" indent="-282733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INFANTRY_ARMOR_COMPLETED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5023525" y="1070775"/>
            <a:ext cx="3613230" cy="4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Action state for every action</a:t>
            </a:r>
            <a:endParaRPr lang="en-US" dirty="0"/>
          </a:p>
          <a:p>
            <a:pPr lvl="1" indent="-292735">
              <a:buSzPct val="100000"/>
              <a:buFont typeface="Lato,Sans-Serif"/>
            </a:pPr>
            <a:r>
              <a:rPr lang="en" dirty="0"/>
              <a:t>Is it valid?</a:t>
            </a:r>
            <a:endParaRPr lang="en-US" dirty="0"/>
          </a:p>
          <a:p>
            <a:pPr lvl="1" indent="-292735">
              <a:lnSpc>
                <a:spcPct val="114999"/>
              </a:lnSpc>
              <a:buFont typeface="Lato,Sans-Serif"/>
            </a:pPr>
            <a:r>
              <a:rPr lang="en" dirty="0"/>
              <a:t>Can do it instantly?</a:t>
            </a:r>
          </a:p>
          <a:p>
            <a:pPr marL="914400" lvl="1" indent="-292735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Has enough minerals?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Has enough </a:t>
            </a:r>
            <a:r>
              <a:rPr lang="en" dirty="0" err="1"/>
              <a:t>vespene</a:t>
            </a:r>
            <a:r>
              <a:rPr lang="en" dirty="0"/>
              <a:t> gas?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Has required buildings?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Are required buildings idle?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endParaRPr lang="en" dirty="0"/>
          </a:p>
          <a:p>
            <a:pPr indent="-304800">
              <a:buSzPct val="100000"/>
            </a:pPr>
            <a:r>
              <a:rPr lang="en" dirty="0"/>
              <a:t>Building state for every building type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Is missing?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Is building?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Is it built?</a:t>
            </a:r>
            <a:endParaRPr dirty="0"/>
          </a:p>
          <a:p>
            <a:pPr lvl="1" indent="-292735">
              <a:lnSpc>
                <a:spcPct val="114999"/>
              </a:lnSpc>
              <a:buSzPct val="100000"/>
            </a:pPr>
            <a:endParaRPr lang="en" dirty="0"/>
          </a:p>
          <a:p>
            <a:pPr indent="-304800">
              <a:buSzPct val="100000"/>
            </a:pPr>
            <a:r>
              <a:rPr lang="en" dirty="0"/>
              <a:t>Spatial features – </a:t>
            </a:r>
            <a:r>
              <a:rPr lang="en" dirty="0" err="1"/>
              <a:t>minimap</a:t>
            </a:r>
            <a:endParaRPr dirty="0" err="1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Terrain height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Visibility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Creep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Camera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Player ID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Player relative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Selected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Unit type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Alerts</a:t>
            </a:r>
            <a:endParaRPr dirty="0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 err="1"/>
              <a:t>Pathable</a:t>
            </a:r>
            <a:endParaRPr dirty="0" err="1"/>
          </a:p>
          <a:p>
            <a:pPr marL="914400" lvl="1" indent="-29273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Buildable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</a:t>
            </a:r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body" idx="1"/>
          </p:nvPr>
        </p:nvSpPr>
        <p:spPr>
          <a:xfrm>
            <a:off x="1297500" y="1111575"/>
            <a:ext cx="7038900" cy="3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Main reward</a:t>
            </a:r>
            <a:endParaRPr lang="en-US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1 for win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0 for tie (no winner after 25 minutes)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-1 for lose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Shaped Reward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Game score * 0.0001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Resources gathered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Unit/buildings produced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Unit/buildings destroyed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Units/buildings lost (penalty)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Upgrades completed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Worker produced * 0.001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1 if needs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-1 if doesn’t need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trike="sngStrike" dirty="0"/>
              <a:t>Attack action</a:t>
            </a:r>
            <a:endParaRPr strike="sngStrike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trike="sngStrike" dirty="0"/>
              <a:t>CC building</a:t>
            </a:r>
            <a:endParaRPr strike="sngStrike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trike="sngStrike" dirty="0"/>
              <a:t>Supply depot building</a:t>
            </a:r>
            <a:endParaRPr lang="en" strike="sngStrike"/>
          </a:p>
          <a:p>
            <a:pPr>
              <a:lnSpc>
                <a:spcPct val="114999"/>
              </a:lnSpc>
              <a:buSzPts val="1100"/>
            </a:pPr>
            <a:r>
              <a:rPr lang="en"/>
              <a:t>Discount factor y=0.9999</a:t>
            </a:r>
            <a:endParaRPr lang="en" strike="sngStrik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StarCraft II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Objective: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Destroy the opponent’s base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Gather resources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Build an army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Research technologies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Attack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case for RL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Game theory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Imperfect information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Long term planning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Real time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Large action space</a:t>
            </a:r>
            <a:endParaRPr/>
          </a:p>
        </p:txBody>
      </p:sp>
      <p:pic>
        <p:nvPicPr>
          <p:cNvPr id="142" name="Google Shape;142;p14" descr="AI defeated humans at StarCraft II. Here&amp;#39;s why it matters. – TechTal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7051" y="1634821"/>
            <a:ext cx="4577300" cy="255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2413170" cy="557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1418725" y="1328845"/>
            <a:ext cx="1179900" cy="1250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Spatial features</a:t>
            </a:r>
            <a:endParaRPr sz="1200"/>
          </a:p>
        </p:txBody>
      </p:sp>
      <p:sp>
        <p:nvSpPr>
          <p:cNvPr id="279" name="Google Shape;279;p32"/>
          <p:cNvSpPr/>
          <p:nvPr/>
        </p:nvSpPr>
        <p:spPr>
          <a:xfrm>
            <a:off x="1418725" y="3067875"/>
            <a:ext cx="1179900" cy="1250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Non-spatial features</a:t>
            </a:r>
            <a:endParaRPr sz="1200"/>
          </a:p>
        </p:txBody>
      </p:sp>
      <p:sp>
        <p:nvSpPr>
          <p:cNvPr id="280" name="Google Shape;280;p32"/>
          <p:cNvSpPr/>
          <p:nvPr/>
        </p:nvSpPr>
        <p:spPr>
          <a:xfrm>
            <a:off x="2786425" y="1449175"/>
            <a:ext cx="822600" cy="994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 Net</a:t>
            </a:r>
            <a:endParaRPr/>
          </a:p>
        </p:txBody>
      </p:sp>
      <p:sp>
        <p:nvSpPr>
          <p:cNvPr id="281" name="Google Shape;281;p32"/>
          <p:cNvSpPr/>
          <p:nvPr/>
        </p:nvSpPr>
        <p:spPr>
          <a:xfrm>
            <a:off x="3749400" y="1449175"/>
            <a:ext cx="882300" cy="994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Flatten</a:t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5325200" y="2258575"/>
            <a:ext cx="1285800" cy="1250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Observation vector</a:t>
            </a:r>
            <a:endParaRPr sz="1200"/>
          </a:p>
        </p:txBody>
      </p:sp>
      <p:sp>
        <p:nvSpPr>
          <p:cNvPr id="283" name="Google Shape;283;p32"/>
          <p:cNvSpPr/>
          <p:nvPr/>
        </p:nvSpPr>
        <p:spPr>
          <a:xfrm>
            <a:off x="6924350" y="1450975"/>
            <a:ext cx="822600" cy="994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PolicyMLP</a:t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6924350" y="3323875"/>
            <a:ext cx="822600" cy="994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MLP</a:t>
            </a:r>
            <a:endParaRPr/>
          </a:p>
        </p:txBody>
      </p:sp>
      <p:cxnSp>
        <p:nvCxnSpPr>
          <p:cNvPr id="285" name="Google Shape;285;p32"/>
          <p:cNvCxnSpPr>
            <a:stCxn id="278" idx="0"/>
            <a:endCxn id="280" idx="1"/>
          </p:cNvCxnSpPr>
          <p:nvPr/>
        </p:nvCxnSpPr>
        <p:spPr>
          <a:xfrm flipV="1">
            <a:off x="2598625" y="1946425"/>
            <a:ext cx="187800" cy="76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32"/>
          <p:cNvCxnSpPr>
            <a:stCxn id="280" idx="3"/>
            <a:endCxn id="281" idx="1"/>
          </p:cNvCxnSpPr>
          <p:nvPr/>
        </p:nvCxnSpPr>
        <p:spPr>
          <a:xfrm>
            <a:off x="3609025" y="1946425"/>
            <a:ext cx="14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32"/>
          <p:cNvCxnSpPr>
            <a:endCxn id="283" idx="1"/>
          </p:cNvCxnSpPr>
          <p:nvPr/>
        </p:nvCxnSpPr>
        <p:spPr>
          <a:xfrm rot="10800000" flipH="1">
            <a:off x="6615950" y="1948225"/>
            <a:ext cx="308400" cy="62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2"/>
          <p:cNvCxnSpPr>
            <a:endCxn id="284" idx="1"/>
          </p:cNvCxnSpPr>
          <p:nvPr/>
        </p:nvCxnSpPr>
        <p:spPr>
          <a:xfrm>
            <a:off x="6615950" y="3137425"/>
            <a:ext cx="308400" cy="6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Google Shape;289;p32"/>
          <p:cNvSpPr/>
          <p:nvPr/>
        </p:nvSpPr>
        <p:spPr>
          <a:xfrm>
            <a:off x="4772075" y="1449175"/>
            <a:ext cx="348900" cy="2869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</a:t>
            </a:r>
            <a:endParaRPr/>
          </a:p>
        </p:txBody>
      </p:sp>
      <p:cxnSp>
        <p:nvCxnSpPr>
          <p:cNvPr id="290" name="Google Shape;290;p32"/>
          <p:cNvCxnSpPr>
            <a:stCxn id="281" idx="3"/>
          </p:cNvCxnSpPr>
          <p:nvPr/>
        </p:nvCxnSpPr>
        <p:spPr>
          <a:xfrm>
            <a:off x="4631700" y="1946425"/>
            <a:ext cx="1365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32"/>
          <p:cNvCxnSpPr>
            <a:stCxn id="279" idx="0"/>
          </p:cNvCxnSpPr>
          <p:nvPr/>
        </p:nvCxnSpPr>
        <p:spPr>
          <a:xfrm>
            <a:off x="2598625" y="3693075"/>
            <a:ext cx="216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32"/>
          <p:cNvCxnSpPr>
            <a:stCxn id="289" idx="3"/>
            <a:endCxn id="282" idx="2"/>
          </p:cNvCxnSpPr>
          <p:nvPr/>
        </p:nvCxnSpPr>
        <p:spPr>
          <a:xfrm>
            <a:off x="5120975" y="2883775"/>
            <a:ext cx="20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3" name="Google Shape;293;p32"/>
          <p:cNvSpPr/>
          <p:nvPr/>
        </p:nvSpPr>
        <p:spPr>
          <a:xfrm>
            <a:off x="8060300" y="1450975"/>
            <a:ext cx="822600" cy="994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Action</a:t>
            </a:r>
            <a:endParaRPr lang="en-US"/>
          </a:p>
        </p:txBody>
      </p:sp>
      <p:sp>
        <p:nvSpPr>
          <p:cNvPr id="294" name="Google Shape;294;p32"/>
          <p:cNvSpPr/>
          <p:nvPr/>
        </p:nvSpPr>
        <p:spPr>
          <a:xfrm>
            <a:off x="8060300" y="3323875"/>
            <a:ext cx="822600" cy="994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 Value</a:t>
            </a:r>
            <a:endParaRPr lang="en-US" dirty="0"/>
          </a:p>
        </p:txBody>
      </p:sp>
      <p:cxnSp>
        <p:nvCxnSpPr>
          <p:cNvPr id="295" name="Google Shape;295;p32"/>
          <p:cNvCxnSpPr>
            <a:stCxn id="283" idx="3"/>
            <a:endCxn id="293" idx="2"/>
          </p:cNvCxnSpPr>
          <p:nvPr/>
        </p:nvCxnSpPr>
        <p:spPr>
          <a:xfrm>
            <a:off x="7746950" y="1948225"/>
            <a:ext cx="31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2"/>
          <p:cNvCxnSpPr>
            <a:stCxn id="284" idx="3"/>
            <a:endCxn id="294" idx="2"/>
          </p:cNvCxnSpPr>
          <p:nvPr/>
        </p:nvCxnSpPr>
        <p:spPr>
          <a:xfrm>
            <a:off x="7746950" y="3821125"/>
            <a:ext cx="31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1326750" y="1634000"/>
            <a:ext cx="53475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Proximal Policy Optimization (PPO):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https://arxiv.org/abs/1707.06347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6142950" y="2003800"/>
            <a:ext cx="2944800" cy="285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R: Reward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s: State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a: Action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V: State value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MSE: Mean Squared Error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A: Advantage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π</a:t>
            </a:r>
            <a:r>
              <a:rPr lang="en" sz="1300" baseline="-25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</a:t>
            </a: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π</a:t>
            </a:r>
            <a:r>
              <a:rPr lang="en" sz="1300" baseline="-25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old</a:t>
            </a: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New and old policy 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r: Ratio of policies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𝛆: Clip range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1271200" y="2134785"/>
            <a:ext cx="4665600" cy="26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Value loss = MSE(R, V)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= R - V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 = π</a:t>
            </a:r>
            <a:r>
              <a:rPr lang="en" sz="1300" baseline="-2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 | s) / π</a:t>
            </a:r>
            <a:r>
              <a:rPr lang="en" sz="1300" baseline="-2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old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 | s)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Simplified policy loss: -r * 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Clipped policy loss = -min(r * A, clip(r, 1-𝛆, 1+𝛆) * A)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Entropy loss = -entropy( π</a:t>
            </a:r>
            <a:r>
              <a:rPr lang="en" sz="1300" baseline="-2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(s) 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loss = Value loss + Clipped policy loss + Entropy loss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AB48-9717-87CC-F57C-78811EA3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Training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089C4-467D-6784-39B0-60BB639BD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1"/>
            <a:ext cx="7038900" cy="1004200"/>
          </a:xfrm>
        </p:spPr>
        <p:txBody>
          <a:bodyPr/>
          <a:lstStyle/>
          <a:p>
            <a:r>
              <a:rPr lang="pl-PL"/>
              <a:t>Time: ~4 </a:t>
            </a:r>
            <a:r>
              <a:rPr lang="en-GB"/>
              <a:t>days</a:t>
            </a:r>
            <a:r>
              <a:rPr lang="pl-PL"/>
              <a:t> on RTX 3070</a:t>
            </a:r>
          </a:p>
          <a:p>
            <a:r>
              <a:rPr lang="pl-PL"/>
              <a:t>No </a:t>
            </a:r>
            <a:r>
              <a:rPr lang="en-GB" noProof="1"/>
              <a:t>hyperparameter</a:t>
            </a:r>
            <a:r>
              <a:rPr lang="pl-PL"/>
              <a:t> </a:t>
            </a:r>
            <a:r>
              <a:rPr lang="pl-PL" err="1"/>
              <a:t>tuning</a:t>
            </a:r>
            <a:r>
              <a:rPr lang="pl-PL"/>
              <a:t>, </a:t>
            </a:r>
            <a:r>
              <a:rPr lang="pl-PL" err="1"/>
              <a:t>except</a:t>
            </a:r>
            <a:r>
              <a:rPr lang="pl-PL"/>
              <a:t>:</a:t>
            </a:r>
          </a:p>
          <a:p>
            <a:pPr lvl="1"/>
            <a:r>
              <a:rPr lang="pl-PL" err="1"/>
              <a:t>Number</a:t>
            </a:r>
            <a:r>
              <a:rPr lang="pl-PL"/>
              <a:t> of </a:t>
            </a:r>
            <a:r>
              <a:rPr lang="pl-PL" err="1"/>
              <a:t>steps</a:t>
            </a:r>
            <a:r>
              <a:rPr lang="pl-PL"/>
              <a:t> for </a:t>
            </a:r>
            <a:r>
              <a:rPr lang="pl-PL" err="1"/>
              <a:t>training</a:t>
            </a:r>
            <a:r>
              <a:rPr lang="pl-PL"/>
              <a:t> = ~2 * </a:t>
            </a:r>
            <a:r>
              <a:rPr lang="pl-PL" err="1"/>
              <a:t>Number</a:t>
            </a:r>
            <a:r>
              <a:rPr lang="pl-PL"/>
              <a:t> of </a:t>
            </a:r>
            <a:r>
              <a:rPr lang="pl-PL" err="1"/>
              <a:t>game</a:t>
            </a:r>
            <a:r>
              <a:rPr lang="pl-PL"/>
              <a:t> </a:t>
            </a:r>
            <a:r>
              <a:rPr lang="pl-PL" err="1"/>
              <a:t>steps</a:t>
            </a:r>
            <a:endParaRPr lang="pl-PL"/>
          </a:p>
          <a:p>
            <a:pPr lvl="1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7401F-6A49-5DC7-6673-97E5038B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3" y="2534884"/>
            <a:ext cx="8449260" cy="24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64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310" name="Google Shape;310;p34"/>
          <p:cNvGraphicFramePr/>
          <p:nvPr>
            <p:extLst>
              <p:ext uri="{D42A27DB-BD31-4B8C-83A1-F6EECF244321}">
                <p14:modId xmlns:p14="http://schemas.microsoft.com/office/powerpoint/2010/main" val="135710905"/>
              </p:ext>
            </p:extLst>
          </p:nvPr>
        </p:nvGraphicFramePr>
        <p:xfrm>
          <a:off x="1426575" y="961275"/>
          <a:ext cx="3611750" cy="3938410"/>
        </p:xfrm>
        <a:graphic>
          <a:graphicData uri="http://schemas.openxmlformats.org/drawingml/2006/table">
            <a:tbl>
              <a:tblPr>
                <a:noFill/>
                <a:tableStyleId>{D0ACC152-9E05-4AFE-8A84-BD1C25F30C64}</a:tableStyleId>
              </a:tblPr>
              <a:tblGrid>
                <a:gridCol w="12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00"/>
                          </a:solidFill>
                        </a:rPr>
                        <a:t>Race</a:t>
                      </a:r>
                      <a:endParaRPr b="1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00"/>
                          </a:solidFill>
                        </a:rPr>
                        <a:t>Terran</a:t>
                      </a:r>
                      <a:endParaRPr b="1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err="1">
                          <a:solidFill>
                            <a:srgbClr val="FFFF00"/>
                          </a:solidFill>
                        </a:rPr>
                        <a:t>Zerg</a:t>
                      </a:r>
                      <a:endParaRPr b="1" dirty="0" err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err="1">
                          <a:solidFill>
                            <a:srgbClr val="FFFF00"/>
                          </a:solidFill>
                        </a:rPr>
                        <a:t>Protoss</a:t>
                      </a:r>
                      <a:endParaRPr b="1" dirty="0" err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</a:rPr>
                        <a:t>Very Easy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</a:rPr>
                        <a:t>Easy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</a:rPr>
                        <a:t>Medium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</a:rPr>
                        <a:t>Medium-hard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</a:rPr>
                        <a:t>Hard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</a:rPr>
                        <a:t>Harder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0000"/>
                          </a:solidFill>
                        </a:rPr>
                        <a:t>🗙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</a:rPr>
                        <a:t>Very Hard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0000"/>
                          </a:solidFill>
                        </a:rPr>
                        <a:t>🗙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✅</a:t>
                      </a: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strike="sngStrike" dirty="0">
                          <a:solidFill>
                            <a:schemeClr val="lt1"/>
                          </a:solidFill>
                        </a:rPr>
                        <a:t>+Vision</a:t>
                      </a:r>
                      <a:endParaRPr lang="en-US" sz="10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strike="sngStrike" dirty="0">
                          <a:solidFill>
                            <a:schemeClr val="lt1"/>
                          </a:solidFill>
                        </a:rPr>
                        <a:t>✅</a:t>
                      </a:r>
                      <a:endParaRPr lang="en-US" sz="11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strike="sngStrike" dirty="0">
                          <a:solidFill>
                            <a:schemeClr val="lt1"/>
                          </a:solidFill>
                        </a:rPr>
                        <a:t>✅</a:t>
                      </a:r>
                      <a:endParaRPr lang="en-US" sz="11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strike="sngStrike" dirty="0">
                          <a:solidFill>
                            <a:schemeClr val="lt1"/>
                          </a:solidFill>
                        </a:rPr>
                        <a:t>✅</a:t>
                      </a:r>
                      <a:endParaRPr lang="en-US" sz="11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strike="sngStrike" dirty="0">
                          <a:solidFill>
                            <a:schemeClr val="lt1"/>
                          </a:solidFill>
                        </a:rPr>
                        <a:t>+Resources</a:t>
                      </a:r>
                      <a:endParaRPr lang="en-US" sz="10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strike="sngStrike" dirty="0">
                          <a:solidFill>
                            <a:schemeClr val="lt1"/>
                          </a:solidFill>
                        </a:rPr>
                        <a:t>✅</a:t>
                      </a:r>
                      <a:endParaRPr lang="en-US" sz="11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strike="sngStrike" dirty="0">
                          <a:solidFill>
                            <a:schemeClr val="lt1"/>
                          </a:solidFill>
                        </a:rPr>
                        <a:t>✅</a:t>
                      </a:r>
                      <a:endParaRPr lang="en-US" sz="11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strike="sngStrike" dirty="0">
                          <a:solidFill>
                            <a:schemeClr val="lt1"/>
                          </a:solidFill>
                        </a:rPr>
                        <a:t>✅</a:t>
                      </a:r>
                      <a:endParaRPr lang="en-US" sz="11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strike="sngStrike" dirty="0">
                          <a:solidFill>
                            <a:schemeClr val="lt1"/>
                          </a:solidFill>
                        </a:rPr>
                        <a:t>+Stroger units</a:t>
                      </a:r>
                      <a:endParaRPr lang="en-US" sz="10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strike="sngStrike" dirty="0">
                          <a:solidFill>
                            <a:schemeClr val="lt1"/>
                          </a:solidFill>
                        </a:rPr>
                        <a:t>✅</a:t>
                      </a:r>
                      <a:endParaRPr lang="en-US" sz="11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strike="sngStrike" dirty="0">
                          <a:solidFill>
                            <a:schemeClr val="lt1"/>
                          </a:solidFill>
                        </a:rPr>
                        <a:t>✅</a:t>
                      </a:r>
                      <a:endParaRPr lang="en-US" sz="11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strike="sngStrike" dirty="0">
                          <a:solidFill>
                            <a:schemeClr val="lt1"/>
                          </a:solidFill>
                        </a:rPr>
                        <a:t>✅</a:t>
                      </a:r>
                      <a:endParaRPr lang="en-US" sz="1100" strike="sngStrik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11" name="Google Shape;3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425" y="2006550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agent</a:t>
            </a:r>
            <a:endParaRPr/>
          </a:p>
        </p:txBody>
      </p:sp>
      <p:pic>
        <p:nvPicPr>
          <p:cNvPr id="2" name="Online Media 1" title="PlannedActionEnv vs Protoss harder #2">
            <a:hlinkClick r:id="" action="ppaction://media"/>
            <a:extLst>
              <a:ext uri="{FF2B5EF4-FFF2-40B4-BE49-F238E27FC236}">
                <a16:creationId xmlns:a16="http://schemas.microsoft.com/office/drawing/2014/main" id="{EE69C9CC-ECA3-18D3-18CF-D389CCFBCA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416792" y="1121971"/>
            <a:ext cx="2064988" cy="1556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EE70D1-D03E-253F-ADE2-A244297E7680}"/>
              </a:ext>
            </a:extLst>
          </p:cNvPr>
          <p:cNvSpPr txBox="1"/>
          <p:nvPr/>
        </p:nvSpPr>
        <p:spPr>
          <a:xfrm>
            <a:off x="1428750" y="2764723"/>
            <a:ext cx="20449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vs </a:t>
            </a:r>
            <a:r>
              <a:rPr lang="en-US" err="1">
                <a:solidFill>
                  <a:schemeClr val="bg1"/>
                </a:solidFill>
              </a:rPr>
              <a:t>Protoss</a:t>
            </a:r>
            <a:r>
              <a:rPr lang="en-US">
                <a:solidFill>
                  <a:schemeClr val="bg1"/>
                </a:solidFill>
              </a:rPr>
              <a:t> harder</a:t>
            </a:r>
          </a:p>
        </p:txBody>
      </p:sp>
      <p:pic>
        <p:nvPicPr>
          <p:cNvPr id="4" name="Online Media 3" title="PlannedActionEnv vs Zerg harder">
            <a:hlinkClick r:id="" action="ppaction://media"/>
            <a:extLst>
              <a:ext uri="{FF2B5EF4-FFF2-40B4-BE49-F238E27FC236}">
                <a16:creationId xmlns:a16="http://schemas.microsoft.com/office/drawing/2014/main" id="{0A7F42CE-33B7-ADC3-096A-FE763D6CEA92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5944259" y="1136815"/>
            <a:ext cx="2013033" cy="1504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BD2F4-289C-D5F6-EE5B-320749ECB636}"/>
              </a:ext>
            </a:extLst>
          </p:cNvPr>
          <p:cNvSpPr txBox="1"/>
          <p:nvPr/>
        </p:nvSpPr>
        <p:spPr>
          <a:xfrm>
            <a:off x="5993327" y="2764723"/>
            <a:ext cx="19277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vs </a:t>
            </a:r>
            <a:r>
              <a:rPr lang="en-US" err="1">
                <a:solidFill>
                  <a:schemeClr val="bg1"/>
                </a:solidFill>
              </a:rPr>
              <a:t>Zerg</a:t>
            </a:r>
            <a:r>
              <a:rPr lang="en-US">
                <a:solidFill>
                  <a:schemeClr val="bg1"/>
                </a:solidFill>
              </a:rPr>
              <a:t> harder</a:t>
            </a:r>
          </a:p>
        </p:txBody>
      </p:sp>
      <p:pic>
        <p:nvPicPr>
          <p:cNvPr id="6" name="Online Media 5" title="PlannedActionEnv vs Terran harder - fail">
            <a:hlinkClick r:id="" action="ppaction://media"/>
            <a:extLst>
              <a:ext uri="{FF2B5EF4-FFF2-40B4-BE49-F238E27FC236}">
                <a16:creationId xmlns:a16="http://schemas.microsoft.com/office/drawing/2014/main" id="{0EB37783-55B1-D97C-795F-AA8993D18FB9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1401948" y="3066555"/>
            <a:ext cx="2116942" cy="1585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C188-D737-A652-1F42-E8A668507F4F}"/>
              </a:ext>
            </a:extLst>
          </p:cNvPr>
          <p:cNvSpPr txBox="1"/>
          <p:nvPr/>
        </p:nvSpPr>
        <p:spPr>
          <a:xfrm>
            <a:off x="1428750" y="4679619"/>
            <a:ext cx="20449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vs Terran harder (fail)</a:t>
            </a:r>
          </a:p>
        </p:txBody>
      </p:sp>
      <p:pic>
        <p:nvPicPr>
          <p:cNvPr id="8" name="Online Media 7" title="PlannedActionEnv vs Terran hard #2">
            <a:hlinkClick r:id="" action="ppaction://media"/>
            <a:extLst>
              <a:ext uri="{FF2B5EF4-FFF2-40B4-BE49-F238E27FC236}">
                <a16:creationId xmlns:a16="http://schemas.microsoft.com/office/drawing/2014/main" id="{ABE5FACA-04B1-DCE1-88C4-CD49F83E13BD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0"/>
          <a:stretch>
            <a:fillRect/>
          </a:stretch>
        </p:blipFill>
        <p:spPr>
          <a:xfrm>
            <a:off x="5951682" y="3118509"/>
            <a:ext cx="2072410" cy="1556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6E316-A98E-924A-F76E-CA6DF25C4377}"/>
              </a:ext>
            </a:extLst>
          </p:cNvPr>
          <p:cNvSpPr txBox="1"/>
          <p:nvPr/>
        </p:nvSpPr>
        <p:spPr>
          <a:xfrm>
            <a:off x="5911685" y="4724151"/>
            <a:ext cx="209378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vs Terran hard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323" name="Google Shape;323;p3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https://github.com/CppMaster/SC2-AI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AlphaStar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4675" y="1014502"/>
            <a:ext cx="6796800" cy="3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StarCraft II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Game logic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Rendering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PySC2</a:t>
            </a:r>
            <a:endParaRPr/>
          </a:p>
          <a:p>
            <a:pPr lvl="1"/>
            <a:r>
              <a:rPr lang="en"/>
              <a:t>Game state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Result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Gym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Base RL classes: Env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StableBaselines3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RL algorithms: PPO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Utils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4511100" y="1513800"/>
            <a:ext cx="3051900" cy="3051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581000" y="2252400"/>
            <a:ext cx="1560000" cy="15747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4910850" y="1913550"/>
            <a:ext cx="2252400" cy="22524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5298450" y="2301150"/>
            <a:ext cx="1477200" cy="14772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StarCraft II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5493450" y="1913550"/>
            <a:ext cx="10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PySC2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5005950" y="1560100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Custom Env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6" name="Google Shape;166;p17"/>
          <p:cNvCxnSpPr>
            <a:stCxn id="159" idx="3"/>
            <a:endCxn id="161" idx="5"/>
          </p:cNvCxnSpPr>
          <p:nvPr/>
        </p:nvCxnSpPr>
        <p:spPr>
          <a:xfrm rot="10800000">
            <a:off x="2912640" y="3596460"/>
            <a:ext cx="2045400" cy="52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17"/>
          <p:cNvCxnSpPr>
            <a:stCxn id="159" idx="1"/>
            <a:endCxn id="161" idx="7"/>
          </p:cNvCxnSpPr>
          <p:nvPr/>
        </p:nvCxnSpPr>
        <p:spPr>
          <a:xfrm flipH="1">
            <a:off x="2912640" y="1960740"/>
            <a:ext cx="2045400" cy="52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17"/>
          <p:cNvCxnSpPr>
            <a:stCxn id="161" idx="6"/>
            <a:endCxn id="159" idx="2"/>
          </p:cNvCxnSpPr>
          <p:nvPr/>
        </p:nvCxnSpPr>
        <p:spPr>
          <a:xfrm>
            <a:off x="3141000" y="3039750"/>
            <a:ext cx="13701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p17"/>
          <p:cNvSpPr txBox="1"/>
          <p:nvPr/>
        </p:nvSpPr>
        <p:spPr>
          <a:xfrm>
            <a:off x="3226350" y="2021800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Observation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3141000" y="2839650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3226350" y="3657500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Reward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state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1297500" y="1562675"/>
            <a:ext cx="7038900" cy="3532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28600" lvl="0" indent="-2019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Minimap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09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Fog of war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09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Ownership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09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Terrain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Screen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09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Object type (Marine, Barracks)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09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State (health, energy etc.)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0193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Non-spatial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Resources (Minerals, Gas, Supply)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Object information (type, health, position)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Upgrades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6650" y="749675"/>
            <a:ext cx="4843500" cy="23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Large action space: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Action ID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563 different actions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E.g., Build Barracks, Train Marine, Research Infantry Weapons, Attack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Object to command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Unit</a:t>
            </a:r>
            <a:endParaRPr dirty="0"/>
          </a:p>
          <a:p>
            <a:pPr lvl="2"/>
            <a:r>
              <a:rPr lang="en" dirty="0"/>
              <a:t>E.g., Marine, SCV, </a:t>
            </a:r>
            <a:endParaRPr lang="en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" dirty="0"/>
              <a:t>Building</a:t>
            </a:r>
            <a:endParaRPr dirty="0"/>
          </a:p>
          <a:p>
            <a:pPr lvl="2" algn="l" rtl="0"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" dirty="0"/>
              <a:t>E.g., Barracks, Engineering Bay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Target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Location</a:t>
            </a:r>
            <a:endParaRPr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E.g., (26, 57)</a:t>
            </a:r>
            <a:endParaRPr dirty="0"/>
          </a:p>
          <a:p>
            <a:pPr lvl="1"/>
            <a:r>
              <a:rPr lang="en" dirty="0"/>
              <a:t>Object 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E.g., Marine, Barracks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</a:t>
            </a:r>
            <a:r>
              <a:rPr lang="en"/>
              <a:t>inigames</a:t>
            </a:r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body" idx="1"/>
          </p:nvPr>
        </p:nvSpPr>
        <p:spPr>
          <a:xfrm>
            <a:off x="1368851" y="1349315"/>
            <a:ext cx="3004549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-PL"/>
              <a:t>Move to Beacon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 Mineral Shards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 Minerals And Gas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 Marines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Defeat</a:t>
            </a:r>
            <a:r>
              <a:rPr lang="pl-PL"/>
              <a:t> </a:t>
            </a:r>
            <a:r>
              <a:rPr lang="en"/>
              <a:t>Zerglings</a:t>
            </a:r>
            <a:r>
              <a:rPr lang="pl-PL"/>
              <a:t> </a:t>
            </a:r>
            <a:r>
              <a:rPr lang="en"/>
              <a:t>And</a:t>
            </a:r>
            <a:r>
              <a:rPr lang="pl-PL"/>
              <a:t> </a:t>
            </a:r>
            <a:r>
              <a:rPr lang="en"/>
              <a:t>Banelings</a:t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900" y="1494400"/>
            <a:ext cx="4656301" cy="2619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80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MoveToBeacon</a:t>
            </a:r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1297500" y="1003472"/>
            <a:ext cx="5923604" cy="569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 sz="1200" dirty="0"/>
              <a:t>A unit has to reach target. Then the target changes its position. </a:t>
            </a: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30A30-F6FC-F418-4E3F-456BC407D3FE}"/>
              </a:ext>
            </a:extLst>
          </p:cNvPr>
          <p:cNvSpPr txBox="1"/>
          <p:nvPr/>
        </p:nvSpPr>
        <p:spPr>
          <a:xfrm>
            <a:off x="3200400" y="234315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https://www.youtube.com/watch?v=GNmzKSUd_uU</a:t>
            </a:r>
          </a:p>
        </p:txBody>
      </p:sp>
      <p:pic>
        <p:nvPicPr>
          <p:cNvPr id="3" name="Online Media 2" title="MoveToBeacon   random">
            <a:hlinkClick r:id="" action="ppaction://media"/>
            <a:extLst>
              <a:ext uri="{FF2B5EF4-FFF2-40B4-BE49-F238E27FC236}">
                <a16:creationId xmlns:a16="http://schemas.microsoft.com/office/drawing/2014/main" id="{A45310F9-D42B-133B-25A7-2AD8A231F6A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07442" y="1522763"/>
            <a:ext cx="4618180" cy="3463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Focus</vt:lpstr>
      <vt:lpstr>My AI for StarCraft II</vt:lpstr>
      <vt:lpstr>StarCraft II</vt:lpstr>
      <vt:lpstr>AlphaStar</vt:lpstr>
      <vt:lpstr>Prerequisites</vt:lpstr>
      <vt:lpstr>Components</vt:lpstr>
      <vt:lpstr>Game state</vt:lpstr>
      <vt:lpstr>Actions</vt:lpstr>
      <vt:lpstr>Minigames</vt:lpstr>
      <vt:lpstr>MoveToBeacon</vt:lpstr>
      <vt:lpstr>MoveToBeacon</vt:lpstr>
      <vt:lpstr>MoveToBeacon</vt:lpstr>
      <vt:lpstr>MoveToBeacon</vt:lpstr>
      <vt:lpstr>MoveToBeacon</vt:lpstr>
      <vt:lpstr>MoveToBeacon</vt:lpstr>
      <vt:lpstr>Full game</vt:lpstr>
      <vt:lpstr>Actions</vt:lpstr>
      <vt:lpstr>Action masking</vt:lpstr>
      <vt:lpstr>Observation</vt:lpstr>
      <vt:lpstr>Reward</vt:lpstr>
      <vt:lpstr>Architecture</vt:lpstr>
      <vt:lpstr>Algorithm</vt:lpstr>
      <vt:lpstr>Training</vt:lpstr>
      <vt:lpstr>Results</vt:lpstr>
      <vt:lpstr>Trained agent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AI for StarCraft II</dc:title>
  <cp:revision>116</cp:revision>
  <dcterms:modified xsi:type="dcterms:W3CDTF">2023-02-16T09:27:00Z</dcterms:modified>
</cp:coreProperties>
</file>